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7" r:id="rId3"/>
    <p:sldId id="310" r:id="rId4"/>
    <p:sldId id="313" r:id="rId5"/>
    <p:sldId id="338" r:id="rId6"/>
    <p:sldId id="280" r:id="rId7"/>
    <p:sldId id="342" r:id="rId8"/>
    <p:sldId id="340" r:id="rId9"/>
    <p:sldId id="341" r:id="rId10"/>
    <p:sldId id="344" r:id="rId11"/>
    <p:sldId id="285" r:id="rId12"/>
    <p:sldId id="335" r:id="rId13"/>
    <p:sldId id="336" r:id="rId14"/>
    <p:sldId id="337" r:id="rId15"/>
    <p:sldId id="287" r:id="rId16"/>
    <p:sldId id="288" r:id="rId17"/>
    <p:sldId id="314" r:id="rId18"/>
    <p:sldId id="315" r:id="rId19"/>
    <p:sldId id="316" r:id="rId20"/>
    <p:sldId id="339" r:id="rId21"/>
    <p:sldId id="317" r:id="rId22"/>
    <p:sldId id="318" r:id="rId23"/>
    <p:sldId id="319" r:id="rId24"/>
    <p:sldId id="320" r:id="rId25"/>
    <p:sldId id="321" r:id="rId26"/>
    <p:sldId id="328" r:id="rId27"/>
    <p:sldId id="329" r:id="rId28"/>
    <p:sldId id="330" r:id="rId29"/>
    <p:sldId id="331" r:id="rId30"/>
    <p:sldId id="332" r:id="rId31"/>
    <p:sldId id="333" r:id="rId32"/>
    <p:sldId id="295" r:id="rId33"/>
    <p:sldId id="302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99"/>
    <a:srgbClr val="FF6600"/>
    <a:srgbClr val="FFFF00"/>
    <a:srgbClr val="CC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402" y="-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93277B0-D7FD-4292-872B-20D54195E84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6050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133290-550F-4F17-A586-4746C4185E4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93498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10FEC7E-079D-4305-A9AE-D7878E5BF3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4822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52D93EAF-6A38-40EA-9C46-3DB75F73907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38543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7C1A5CBD-2061-41EA-BF6A-1B21EB1DC1B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7738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574DEE9-6D7C-4025-800F-CE93371AA9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146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2F9F2-E9F0-4A50-9048-2F4A85329D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21986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4EFE7A-87EA-44FB-B3D2-5F150FB58A2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92534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07F788-7098-4DA9-AD56-F547648A9D4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927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D1F85-0BE2-400C-9AEB-362FE1A90B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309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D7DF9A-F1A8-465D-8003-945FDC735CF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5160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113655-11FF-43D0-8882-5D092255025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18543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B443FB-6432-4B85-A30E-A05D876B130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7001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0265AD-8CCC-4E10-AE24-3C0C1065ED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9050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CCFF99"/>
            </a:gs>
            <a:gs pos="100000">
              <a:srgbClr val="CCFF99">
                <a:gamma/>
                <a:shade val="56078"/>
                <a:invGamma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D7ECA0D1-A8BB-4EC1-94D8-C9F508A3512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en-US" sz="5400" b="1"/>
              <a:t>Buddhism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en-US" sz="2400" dirty="0"/>
              <a:t>Basic Overview of </a:t>
            </a:r>
            <a:r>
              <a:rPr lang="en-US" altLang="en-US" sz="2400" dirty="0" smtClean="0"/>
              <a:t>Sangha</a:t>
            </a:r>
          </a:p>
          <a:p>
            <a:r>
              <a:rPr lang="en-US" altLang="en-US" sz="2400" dirty="0" smtClean="0"/>
              <a:t>And</a:t>
            </a:r>
          </a:p>
          <a:p>
            <a:r>
              <a:rPr lang="en-US" altLang="en-US" sz="2400" dirty="0" smtClean="0"/>
              <a:t>Core </a:t>
            </a:r>
            <a:r>
              <a:rPr lang="en-US" altLang="en-US" sz="2400" dirty="0"/>
              <a:t>Doctrines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09800"/>
            <a:ext cx="8229600" cy="1143000"/>
          </a:xfrm>
        </p:spPr>
        <p:txBody>
          <a:bodyPr/>
          <a:lstStyle/>
          <a:p>
            <a:r>
              <a:rPr lang="en-US" b="1" dirty="0" smtClean="0"/>
              <a:t>Refuge III: </a:t>
            </a:r>
            <a:r>
              <a:rPr lang="en-US" b="1" smtClean="0"/>
              <a:t>Dharma </a:t>
            </a:r>
            <a:br>
              <a:rPr lang="en-US" b="1" smtClean="0"/>
            </a:br>
            <a:r>
              <a:rPr lang="en-US" sz="3200" b="1" smtClean="0"/>
              <a:t>[</a:t>
            </a:r>
            <a:r>
              <a:rPr lang="en-US" sz="3200" b="1" dirty="0" smtClean="0"/>
              <a:t>Teachings]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800593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7" name="Picture 3" descr="NobleTruths_JLB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219200"/>
            <a:ext cx="8153400" cy="543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5638800" y="274638"/>
            <a:ext cx="3048000" cy="1143000"/>
          </a:xfrm>
        </p:spPr>
        <p:txBody>
          <a:bodyPr/>
          <a:lstStyle/>
          <a:p>
            <a:pPr algn="r"/>
            <a:r>
              <a:rPr lang="en-US" altLang="en-US" b="1" i="1"/>
              <a:t>1. Duhkha</a:t>
            </a:r>
          </a:p>
        </p:txBody>
      </p:sp>
      <p:pic>
        <p:nvPicPr>
          <p:cNvPr id="137219" name="Picture 3" descr="113-doctrine Dukkh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>
            <a:fillRect/>
          </a:stretch>
        </p:blipFill>
        <p:spPr>
          <a:xfrm>
            <a:off x="1600200" y="228600"/>
            <a:ext cx="3748088" cy="54943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7220" name="Text Box 4"/>
          <p:cNvSpPr txBox="1">
            <a:spLocks noChangeArrowheads="1"/>
          </p:cNvSpPr>
          <p:nvPr/>
        </p:nvSpPr>
        <p:spPr bwMode="auto">
          <a:xfrm>
            <a:off x="152400" y="6019800"/>
            <a:ext cx="8839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Reality in </a:t>
            </a:r>
            <a:r>
              <a:rPr lang="en-US" altLang="en-US" i="1">
                <a:latin typeface="Verdana" pitchFamily="34" charset="0"/>
              </a:rPr>
              <a:t>Samsara</a:t>
            </a:r>
            <a:r>
              <a:rPr lang="en-US" altLang="en-US">
                <a:latin typeface="Verdana" pitchFamily="34" charset="0"/>
              </a:rPr>
              <a:t> inevitably: Pain, Anguish, Suffering, Unsatisfactoriness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3352800" cy="2849562"/>
          </a:xfrm>
        </p:spPr>
        <p:txBody>
          <a:bodyPr/>
          <a:lstStyle/>
          <a:p>
            <a:r>
              <a:rPr lang="en-US" altLang="en-US" sz="4000" b="1" i="1"/>
              <a:t>2. Trishna</a:t>
            </a:r>
            <a:r>
              <a:rPr lang="en-US" altLang="en-US" sz="4000" b="1"/>
              <a:t/>
            </a:r>
            <a:br>
              <a:rPr lang="en-US" altLang="en-US" sz="4000" b="1"/>
            </a:br>
            <a:r>
              <a:rPr lang="en-US" altLang="en-US" sz="2000"/>
              <a:t>“thirst” “craving” “desire”</a:t>
            </a:r>
            <a:br>
              <a:rPr lang="en-US" altLang="en-US" sz="2000"/>
            </a:br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2000"/>
              <a:t>Desire is the cause of suffering</a:t>
            </a:r>
          </a:p>
        </p:txBody>
      </p:sp>
      <p:pic>
        <p:nvPicPr>
          <p:cNvPr id="138243" name="Picture 3" descr="114-doctrine Trishn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91000" y="381000"/>
            <a:ext cx="3998913" cy="6248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438400"/>
            <a:ext cx="2895600" cy="2438400"/>
          </a:xfrm>
        </p:spPr>
        <p:txBody>
          <a:bodyPr/>
          <a:lstStyle/>
          <a:p>
            <a:r>
              <a:rPr lang="en-US" altLang="en-US" sz="4000" b="1"/>
              <a:t>3. Nirodha</a:t>
            </a:r>
            <a:br>
              <a:rPr lang="en-US" altLang="en-US" sz="4000" b="1"/>
            </a:br>
            <a:r>
              <a:rPr lang="en-US" altLang="en-US" sz="2000"/>
              <a:t>“cessation”</a:t>
            </a:r>
            <a:br>
              <a:rPr lang="en-US" altLang="en-US" sz="2000"/>
            </a:br>
            <a:r>
              <a:rPr lang="en-US" altLang="en-US" sz="2000"/>
              <a:t/>
            </a:r>
            <a:br>
              <a:rPr lang="en-US" altLang="en-US" sz="2000"/>
            </a:br>
            <a:r>
              <a:rPr lang="en-US" altLang="en-US" sz="2000"/>
              <a:t>This desiring, and hence suffering, can be ended.</a:t>
            </a:r>
            <a:br>
              <a:rPr lang="en-US" altLang="en-US" sz="2000"/>
            </a:br>
            <a:endParaRPr lang="en-US" altLang="en-US" sz="2000"/>
          </a:p>
        </p:txBody>
      </p:sp>
      <p:pic>
        <p:nvPicPr>
          <p:cNvPr id="139267" name="Picture 3" descr="115-dharma Nirodha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57600" y="304800"/>
            <a:ext cx="3698875" cy="57800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9268" name="Text Box 4"/>
          <p:cNvSpPr txBox="1">
            <a:spLocks noChangeArrowheads="1"/>
          </p:cNvSpPr>
          <p:nvPr/>
        </p:nvSpPr>
        <p:spPr bwMode="auto">
          <a:xfrm>
            <a:off x="7239000" y="5257800"/>
            <a:ext cx="1752600" cy="146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How?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4. THE EIGHTFOLD</a:t>
            </a:r>
          </a:p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PATH…..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274638"/>
            <a:ext cx="2514600" cy="4068762"/>
          </a:xfrm>
        </p:spPr>
        <p:txBody>
          <a:bodyPr/>
          <a:lstStyle/>
          <a:p>
            <a:r>
              <a:rPr lang="en-US" altLang="en-US" sz="2000"/>
              <a:t>TRUTH 4:</a:t>
            </a:r>
            <a:br>
              <a:rPr lang="en-US" altLang="en-US" sz="2000"/>
            </a:br>
            <a:r>
              <a:rPr lang="en-US" altLang="en-US" b="1"/>
              <a:t>There is a Path</a:t>
            </a:r>
            <a:r>
              <a:rPr lang="en-US" altLang="en-US"/>
              <a:t> </a:t>
            </a:r>
            <a:br>
              <a:rPr lang="en-US" altLang="en-US"/>
            </a:br>
            <a:r>
              <a:rPr lang="en-US" altLang="en-US" sz="2000"/>
              <a:t>[to end suffering]</a:t>
            </a:r>
            <a:r>
              <a:rPr lang="en-US" altLang="en-US"/>
              <a:t/>
            </a:r>
            <a:br>
              <a:rPr lang="en-US" altLang="en-US"/>
            </a:br>
            <a:endParaRPr lang="en-US" altLang="en-US"/>
          </a:p>
        </p:txBody>
      </p:sp>
      <p:pic>
        <p:nvPicPr>
          <p:cNvPr id="64515" name="Picture 3" descr="Todd_54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5600" y="1295400"/>
            <a:ext cx="6096000" cy="54498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2743200" y="1143000"/>
            <a:ext cx="2819400" cy="3667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u="sng">
                <a:latin typeface="Verdana" pitchFamily="34" charset="0"/>
              </a:rPr>
              <a:t>Wheel: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5400" b="1"/>
              <a:t>8-FOLD PATH</a:t>
            </a: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828800"/>
            <a:ext cx="8839200" cy="4191000"/>
          </a:xfrm>
          <a:solidFill>
            <a:srgbClr val="FFFF66"/>
          </a:solidFill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Right Speech		     Right Effort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Right Action	</a:t>
            </a:r>
            <a:r>
              <a:rPr lang="en-US" altLang="en-US" sz="2000">
                <a:sym typeface="Wingdings" pitchFamily="2" charset="2"/>
              </a:rPr>
              <a:t></a:t>
            </a:r>
            <a:r>
              <a:rPr lang="en-US" altLang="en-US" sz="2000"/>
              <a:t> 	     Right Mindfulness		Right Views</a:t>
            </a:r>
            <a:endParaRPr lang="en-US" altLang="en-US" sz="2000">
              <a:sym typeface="Wingdings" pitchFamily="2" charset="2"/>
            </a:endParaRP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2000"/>
              <a:t>Right Livelihood</a:t>
            </a:r>
            <a:r>
              <a:rPr lang="en-US" altLang="en-US" sz="2400"/>
              <a:t>		    </a:t>
            </a:r>
            <a:r>
              <a:rPr lang="en-US" altLang="en-US" sz="2000"/>
              <a:t>Right Concentration	    </a:t>
            </a:r>
            <a:r>
              <a:rPr lang="en-US" altLang="en-US" sz="2000">
                <a:sym typeface="Wingdings" pitchFamily="2" charset="2"/>
              </a:rPr>
              <a:t>	Right Intention</a:t>
            </a:r>
            <a:endParaRPr lang="en-US" altLang="en-US" sz="2000"/>
          </a:p>
          <a:p>
            <a:pPr>
              <a:lnSpc>
                <a:spcPct val="80000"/>
              </a:lnSpc>
              <a:buFontTx/>
              <a:buNone/>
            </a:pPr>
            <a:endParaRPr lang="en-US" altLang="en-US"/>
          </a:p>
          <a:p>
            <a:pPr>
              <a:lnSpc>
                <a:spcPct val="65000"/>
              </a:lnSpc>
              <a:spcBef>
                <a:spcPct val="10000"/>
              </a:spcBef>
              <a:buFontTx/>
              <a:buNone/>
            </a:pPr>
            <a:r>
              <a:rPr lang="en-US" altLang="en-US" sz="3600"/>
              <a:t>MORALITY</a:t>
            </a:r>
            <a:r>
              <a:rPr lang="en-US" altLang="en-US" sz="4000"/>
              <a:t> </a:t>
            </a:r>
            <a:r>
              <a:rPr lang="en-US" altLang="en-US" sz="2400">
                <a:sym typeface="Wingdings" pitchFamily="2" charset="2"/>
              </a:rPr>
              <a:t>   </a:t>
            </a:r>
            <a:r>
              <a:rPr lang="en-US" altLang="en-US" sz="3600">
                <a:sym typeface="Wingdings" pitchFamily="2" charset="2"/>
              </a:rPr>
              <a:t>MEDITATION </a:t>
            </a:r>
            <a:r>
              <a:rPr lang="en-US" altLang="en-US" sz="2400">
                <a:sym typeface="Wingdings" pitchFamily="2" charset="2"/>
              </a:rPr>
              <a:t>	</a:t>
            </a:r>
            <a:r>
              <a:rPr lang="en-US" altLang="en-US" sz="3600" i="1">
                <a:sym typeface="Wingdings" pitchFamily="2" charset="2"/>
              </a:rPr>
              <a:t>PRAJÑĀ</a:t>
            </a:r>
          </a:p>
          <a:p>
            <a:pPr>
              <a:lnSpc>
                <a:spcPct val="65000"/>
              </a:lnSpc>
              <a:spcBef>
                <a:spcPct val="10000"/>
              </a:spcBef>
              <a:buFontTx/>
              <a:buNone/>
            </a:pPr>
            <a:r>
              <a:rPr lang="en-US" altLang="en-US" sz="3600" i="1">
                <a:sym typeface="Wingdings" pitchFamily="2" charset="2"/>
              </a:rPr>
              <a:t>		</a:t>
            </a:r>
            <a:r>
              <a:rPr lang="en-US" altLang="en-US" sz="1600" i="1">
                <a:sym typeface="Wingdings" pitchFamily="2" charset="2"/>
              </a:rPr>
              <a:t>shila			dhyāna			“insight” “wisdom”</a:t>
            </a:r>
            <a:r>
              <a:rPr lang="en-US" altLang="en-US" sz="3600" i="1">
                <a:sym typeface="Wingdings" pitchFamily="2" charset="2"/>
              </a:rPr>
              <a:t>									</a:t>
            </a:r>
          </a:p>
          <a:p>
            <a:pPr algn="r">
              <a:lnSpc>
                <a:spcPct val="80000"/>
              </a:lnSpc>
              <a:buFontTx/>
              <a:buNone/>
            </a:pPr>
            <a:r>
              <a:rPr lang="en-US" altLang="en-US" sz="3600" i="1">
                <a:sym typeface="Wingdings" pitchFamily="2" charset="2"/>
              </a:rPr>
              <a:t>								</a:t>
            </a:r>
            <a:r>
              <a:rPr lang="en-US" altLang="en-US" sz="4000" i="1">
                <a:sym typeface="Wingdings" pitchFamily="2" charset="2"/>
              </a:rPr>
              <a:t>Nirvāna</a:t>
            </a:r>
          </a:p>
          <a:p>
            <a:pPr>
              <a:lnSpc>
                <a:spcPct val="80000"/>
              </a:lnSpc>
              <a:buFontTx/>
              <a:buNone/>
            </a:pPr>
            <a:r>
              <a:rPr lang="en-US" altLang="en-US" sz="1000" b="1" i="1">
                <a:solidFill>
                  <a:srgbClr val="CC6600"/>
                </a:solidFill>
                <a:sym typeface="Wingdings" pitchFamily="2" charset="2"/>
              </a:rPr>
              <a:t>% of population= 95%……………………………………………………….4.99%...................................................................................................  .01%</a:t>
            </a:r>
            <a:r>
              <a:rPr lang="en-US" altLang="en-US" sz="4000" i="1">
                <a:sym typeface="Wingdings" pitchFamily="2" charset="2"/>
              </a:rPr>
              <a:t>   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ChangeArrowheads="1"/>
          </p:cNvSpPr>
          <p:nvPr>
            <p:ph type="title"/>
          </p:nvPr>
        </p:nvSpPr>
        <p:spPr>
          <a:xfrm>
            <a:off x="5715000" y="685800"/>
            <a:ext cx="3276600" cy="3657600"/>
          </a:xfrm>
        </p:spPr>
        <p:txBody>
          <a:bodyPr/>
          <a:lstStyle/>
          <a:p>
            <a:r>
              <a:rPr lang="en-US" altLang="en-US" sz="48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Sams</a:t>
            </a:r>
            <a:r>
              <a:rPr lang="en-US" altLang="en-US" sz="4800" b="1" i="1">
                <a:effectLst>
                  <a:outerShdw blurRad="38100" dist="38100" dir="2700000" algn="tl">
                    <a:srgbClr val="FFFFFF"/>
                  </a:outerShdw>
                </a:effectLst>
                <a:cs typeface="Arial" charset="0"/>
              </a:rPr>
              <a:t>ā</a:t>
            </a:r>
            <a:r>
              <a:rPr lang="en-US" altLang="en-US" sz="4800" b="1" i="1">
                <a:effectLst>
                  <a:outerShdw blurRad="38100" dist="38100" dir="2700000" algn="tl">
                    <a:srgbClr val="FFFFFF"/>
                  </a:outerShdw>
                </a:effectLst>
              </a:rPr>
              <a:t>ra</a:t>
            </a:r>
            <a:r>
              <a:rPr lang="en-US" altLang="en-US"/>
              <a:t/>
            </a:r>
            <a:br>
              <a:rPr lang="en-US" altLang="en-US"/>
            </a:br>
            <a:r>
              <a:rPr lang="en-US" altLang="en-US"/>
              <a:t/>
            </a:r>
            <a:br>
              <a:rPr lang="en-US" altLang="en-US"/>
            </a:br>
            <a:r>
              <a:rPr lang="en-US" altLang="en-US" sz="3600">
                <a:solidFill>
                  <a:srgbClr val="0000FF"/>
                </a:solidFill>
              </a:rPr>
              <a:t>“the world”</a:t>
            </a:r>
            <a:br>
              <a:rPr lang="en-US" altLang="en-US" sz="3600">
                <a:solidFill>
                  <a:srgbClr val="0000FF"/>
                </a:solidFill>
              </a:rPr>
            </a:br>
            <a:r>
              <a:rPr lang="en-US" altLang="en-US" sz="3600">
                <a:solidFill>
                  <a:srgbClr val="0000FF"/>
                </a:solidFill>
              </a:rPr>
              <a:t>of</a:t>
            </a:r>
            <a:br>
              <a:rPr lang="en-US" altLang="en-US" sz="3600">
                <a:solidFill>
                  <a:srgbClr val="0000FF"/>
                </a:solidFill>
              </a:rPr>
            </a:br>
            <a:r>
              <a:rPr lang="en-US" altLang="en-US" sz="3600">
                <a:solidFill>
                  <a:srgbClr val="0000FF"/>
                </a:solidFill>
              </a:rPr>
              <a:t>rebirth and redeath</a:t>
            </a:r>
          </a:p>
        </p:txBody>
      </p:sp>
      <p:pic>
        <p:nvPicPr>
          <p:cNvPr id="112643" name="Picture 3" descr="Todd_41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lum contras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0"/>
            <a:ext cx="4830763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666" name="Picture 2" descr="Todd_4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5038" y="76200"/>
            <a:ext cx="5110162" cy="678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3667" name="Text Box 3"/>
          <p:cNvSpPr txBox="1">
            <a:spLocks noChangeArrowheads="1"/>
          </p:cNvSpPr>
          <p:nvPr/>
        </p:nvSpPr>
        <p:spPr bwMode="auto">
          <a:xfrm>
            <a:off x="7467600" y="1676400"/>
            <a:ext cx="1143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Human</a:t>
            </a:r>
          </a:p>
        </p:txBody>
      </p:sp>
      <p:sp>
        <p:nvSpPr>
          <p:cNvPr id="113668" name="Line 4"/>
          <p:cNvSpPr>
            <a:spLocks noChangeShapeType="1"/>
          </p:cNvSpPr>
          <p:nvPr/>
        </p:nvSpPr>
        <p:spPr bwMode="auto">
          <a:xfrm flipH="1">
            <a:off x="5715000" y="1828800"/>
            <a:ext cx="190500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69" name="Text Box 5"/>
          <p:cNvSpPr txBox="1">
            <a:spLocks noChangeArrowheads="1"/>
          </p:cNvSpPr>
          <p:nvPr/>
        </p:nvSpPr>
        <p:spPr bwMode="auto">
          <a:xfrm>
            <a:off x="7315200" y="3200400"/>
            <a:ext cx="18288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>
                <a:latin typeface="Verdana" pitchFamily="34" charset="0"/>
              </a:rPr>
              <a:t>Preta </a:t>
            </a:r>
          </a:p>
          <a:p>
            <a:pPr algn="ctr">
              <a:spcBef>
                <a:spcPct val="50000"/>
              </a:spcBef>
            </a:pPr>
            <a:r>
              <a:rPr lang="en-US" altLang="en-US" sz="1200">
                <a:latin typeface="Verdana" pitchFamily="34" charset="0"/>
              </a:rPr>
              <a:t>(hungry ghosts)</a:t>
            </a:r>
          </a:p>
        </p:txBody>
      </p:sp>
      <p:sp>
        <p:nvSpPr>
          <p:cNvPr id="113670" name="Line 6"/>
          <p:cNvSpPr>
            <a:spLocks noChangeShapeType="1"/>
          </p:cNvSpPr>
          <p:nvPr/>
        </p:nvSpPr>
        <p:spPr bwMode="auto">
          <a:xfrm flipH="1">
            <a:off x="6553200" y="3505200"/>
            <a:ext cx="13716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1" name="Text Box 7"/>
          <p:cNvSpPr txBox="1">
            <a:spLocks noChangeArrowheads="1"/>
          </p:cNvSpPr>
          <p:nvPr/>
        </p:nvSpPr>
        <p:spPr bwMode="auto">
          <a:xfrm>
            <a:off x="6934200" y="5715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Purgatories</a:t>
            </a:r>
          </a:p>
        </p:txBody>
      </p:sp>
      <p:sp>
        <p:nvSpPr>
          <p:cNvPr id="113672" name="Line 8"/>
          <p:cNvSpPr>
            <a:spLocks noChangeShapeType="1"/>
          </p:cNvSpPr>
          <p:nvPr/>
        </p:nvSpPr>
        <p:spPr bwMode="auto">
          <a:xfrm flipH="1" flipV="1">
            <a:off x="5638800" y="4876800"/>
            <a:ext cx="17526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3" name="Line 9"/>
          <p:cNvSpPr>
            <a:spLocks noChangeShapeType="1"/>
          </p:cNvSpPr>
          <p:nvPr/>
        </p:nvSpPr>
        <p:spPr bwMode="auto">
          <a:xfrm flipH="1" flipV="1">
            <a:off x="4419600" y="4876800"/>
            <a:ext cx="29718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4" name="Text Box 10"/>
          <p:cNvSpPr txBox="1">
            <a:spLocks noChangeArrowheads="1"/>
          </p:cNvSpPr>
          <p:nvPr/>
        </p:nvSpPr>
        <p:spPr bwMode="auto">
          <a:xfrm>
            <a:off x="152400" y="3962400"/>
            <a:ext cx="16764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600">
                <a:latin typeface="Verdana" pitchFamily="34" charset="0"/>
              </a:rPr>
              <a:t>Animals, etc.</a:t>
            </a:r>
          </a:p>
        </p:txBody>
      </p:sp>
      <p:sp>
        <p:nvSpPr>
          <p:cNvPr id="113675" name="Line 11"/>
          <p:cNvSpPr>
            <a:spLocks noChangeShapeType="1"/>
          </p:cNvSpPr>
          <p:nvPr/>
        </p:nvSpPr>
        <p:spPr bwMode="auto">
          <a:xfrm flipV="1">
            <a:off x="1752600" y="419100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6" name="Line 12"/>
          <p:cNvSpPr>
            <a:spLocks noChangeShapeType="1"/>
          </p:cNvSpPr>
          <p:nvPr/>
        </p:nvSpPr>
        <p:spPr bwMode="auto">
          <a:xfrm flipV="1">
            <a:off x="1676400" y="3886200"/>
            <a:ext cx="1066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7" name="Text Box 13"/>
          <p:cNvSpPr txBox="1">
            <a:spLocks noChangeArrowheads="1"/>
          </p:cNvSpPr>
          <p:nvPr/>
        </p:nvSpPr>
        <p:spPr bwMode="auto">
          <a:xfrm>
            <a:off x="152400" y="381000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Gods in heaven</a:t>
            </a:r>
          </a:p>
        </p:txBody>
      </p:sp>
      <p:sp>
        <p:nvSpPr>
          <p:cNvPr id="113678" name="Line 14"/>
          <p:cNvSpPr>
            <a:spLocks noChangeShapeType="1"/>
          </p:cNvSpPr>
          <p:nvPr/>
        </p:nvSpPr>
        <p:spPr bwMode="auto">
          <a:xfrm>
            <a:off x="2057400" y="609600"/>
            <a:ext cx="167640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3679" name="Text Box 15"/>
          <p:cNvSpPr txBox="1">
            <a:spLocks noChangeArrowheads="1"/>
          </p:cNvSpPr>
          <p:nvPr/>
        </p:nvSpPr>
        <p:spPr bwMode="auto">
          <a:xfrm>
            <a:off x="304800" y="2514600"/>
            <a:ext cx="160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i="1">
                <a:latin typeface="Verdana" pitchFamily="34" charset="0"/>
              </a:rPr>
              <a:t>Daityas</a:t>
            </a:r>
          </a:p>
          <a:p>
            <a:pPr algn="ctr">
              <a:spcBef>
                <a:spcPct val="50000"/>
              </a:spcBef>
            </a:pPr>
            <a:r>
              <a:rPr lang="en-US" altLang="en-US" sz="1400">
                <a:latin typeface="Verdana" pitchFamily="34" charset="0"/>
              </a:rPr>
              <a:t>(angry spirits)</a:t>
            </a:r>
          </a:p>
        </p:txBody>
      </p:sp>
      <p:sp>
        <p:nvSpPr>
          <p:cNvPr id="113680" name="Line 16"/>
          <p:cNvSpPr>
            <a:spLocks noChangeShapeType="1"/>
          </p:cNvSpPr>
          <p:nvPr/>
        </p:nvSpPr>
        <p:spPr bwMode="auto">
          <a:xfrm flipV="1">
            <a:off x="1600200" y="2667000"/>
            <a:ext cx="1600200" cy="76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/>
              <a:t>Hell for Adulterers  &amp;  Bhutas</a:t>
            </a:r>
            <a:r>
              <a:rPr lang="en-US" altLang="en-US"/>
              <a:t> </a:t>
            </a:r>
            <a:r>
              <a:rPr lang="en-US" altLang="en-US" sz="2000"/>
              <a:t>(hungry ghosts)</a:t>
            </a:r>
          </a:p>
        </p:txBody>
      </p:sp>
      <p:pic>
        <p:nvPicPr>
          <p:cNvPr id="114691" name="Picture 3" descr="a_Detail_of_Hell_at_Temple_in_Uthaithani_010_r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3"/>
          <a:stretch>
            <a:fillRect/>
          </a:stretch>
        </p:blipFill>
        <p:spPr>
          <a:xfrm>
            <a:off x="996950" y="1600200"/>
            <a:ext cx="2959100" cy="43926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2" r="8130" b="11335"/>
          <a:stretch/>
        </p:blipFill>
        <p:spPr>
          <a:xfrm>
            <a:off x="5158846" y="1946495"/>
            <a:ext cx="2771990" cy="3666654"/>
          </a:xfrm>
          <a:ln w="28575">
            <a:solidFill>
              <a:schemeClr val="accent2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0" y="274638"/>
            <a:ext cx="4114800" cy="334962"/>
          </a:xfrm>
        </p:spPr>
        <p:txBody>
          <a:bodyPr/>
          <a:lstStyle/>
          <a:p>
            <a:r>
              <a:rPr lang="en-US" altLang="en-US" sz="2400" b="1"/>
              <a:t>Refuge I: Buddha</a:t>
            </a:r>
          </a:p>
        </p:txBody>
      </p:sp>
      <p:pic>
        <p:nvPicPr>
          <p:cNvPr id="74755" name="Picture 3" descr="072_samath Buddha Portrait"/>
          <p:cNvPicPr>
            <a:picLocks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0900" y="152400"/>
            <a:ext cx="2324100" cy="36337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6" name="Picture 4" descr="073"/>
          <p:cNvPicPr>
            <a:picLocks noChangeAspect="1" noChangeArrowheads="1"/>
          </p:cNvPicPr>
          <p:nvPr>
            <p:ph sz="half" idx="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62600" y="914400"/>
            <a:ext cx="2654300" cy="4445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4757" name="Picture 5" descr="Small Bihar Buddha, 600 CE"/>
          <p:cNvPicPr>
            <a:picLocks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3276600"/>
            <a:ext cx="2381250" cy="3352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52400"/>
            <a:ext cx="3017308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066800"/>
            <a:ext cx="5181600" cy="5181600"/>
          </a:xfrm>
        </p:spPr>
      </p:pic>
      <p:sp>
        <p:nvSpPr>
          <p:cNvPr id="6" name="TextBox 5"/>
          <p:cNvSpPr txBox="1"/>
          <p:nvPr/>
        </p:nvSpPr>
        <p:spPr>
          <a:xfrm>
            <a:off x="533400" y="4876800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nimals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156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Heaven and its downside: Asuras</a:t>
            </a:r>
          </a:p>
        </p:txBody>
      </p:sp>
      <p:pic>
        <p:nvPicPr>
          <p:cNvPr id="115715" name="Picture 3" descr="Todd_42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6950" y="1600200"/>
            <a:ext cx="2957513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5716" name="Picture 4" descr="Todd_43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6838" y="1600200"/>
            <a:ext cx="2979737" cy="4525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4038600" y="274638"/>
            <a:ext cx="4648200" cy="1143000"/>
          </a:xfrm>
        </p:spPr>
        <p:txBody>
          <a:bodyPr/>
          <a:lstStyle/>
          <a:p>
            <a:pPr algn="r"/>
            <a:r>
              <a:rPr lang="en-US" altLang="en-US" i="1"/>
              <a:t>Klesha</a:t>
            </a:r>
            <a:r>
              <a:rPr lang="en-US" altLang="en-US"/>
              <a:t>-s</a:t>
            </a:r>
            <a:br>
              <a:rPr lang="en-US" altLang="en-US"/>
            </a:br>
            <a:r>
              <a:rPr lang="en-US" altLang="en-US" sz="1800"/>
              <a:t>“poisons” of embodied existence”</a:t>
            </a:r>
          </a:p>
        </p:txBody>
      </p:sp>
      <p:pic>
        <p:nvPicPr>
          <p:cNvPr id="116739" name="Picture 3" descr="Todd_41"/>
          <p:cNvPicPr>
            <a:picLocks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51"/>
          <a:stretch>
            <a:fillRect/>
          </a:stretch>
        </p:blipFill>
        <p:spPr>
          <a:xfrm>
            <a:off x="228600" y="685800"/>
            <a:ext cx="3668713" cy="5516563"/>
          </a:xfrm>
          <a:noFill/>
          <a:ln w="254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0" name="Text Box 4"/>
          <p:cNvSpPr txBox="1">
            <a:spLocks noChangeArrowheads="1"/>
          </p:cNvSpPr>
          <p:nvPr/>
        </p:nvSpPr>
        <p:spPr bwMode="auto">
          <a:xfrm>
            <a:off x="533400" y="2514600"/>
            <a:ext cx="762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  <p:pic>
        <p:nvPicPr>
          <p:cNvPr id="116741" name="Picture 5" descr="Wheel of Life hu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29" r="8229"/>
          <a:stretch>
            <a:fillRect/>
          </a:stretch>
        </p:blipFill>
        <p:spPr>
          <a:xfrm rot="19712687">
            <a:off x="5067300" y="2155825"/>
            <a:ext cx="3073400" cy="284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742" name="Line 6"/>
          <p:cNvSpPr>
            <a:spLocks noChangeShapeType="1"/>
          </p:cNvSpPr>
          <p:nvPr/>
        </p:nvSpPr>
        <p:spPr bwMode="auto">
          <a:xfrm flipH="1">
            <a:off x="2286000" y="3733800"/>
            <a:ext cx="31242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3" name="Text Box 7"/>
          <p:cNvSpPr txBox="1">
            <a:spLocks noChangeArrowheads="1"/>
          </p:cNvSpPr>
          <p:nvPr/>
        </p:nvSpPr>
        <p:spPr bwMode="auto">
          <a:xfrm>
            <a:off x="4114800" y="6019800"/>
            <a:ext cx="48006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>
                <a:latin typeface="Verdana" pitchFamily="34" charset="0"/>
              </a:rPr>
              <a:t>Lust, anger, delusion, </a:t>
            </a:r>
          </a:p>
        </p:txBody>
      </p:sp>
      <p:sp>
        <p:nvSpPr>
          <p:cNvPr id="116744" name="Line 8"/>
          <p:cNvSpPr>
            <a:spLocks noChangeShapeType="1"/>
          </p:cNvSpPr>
          <p:nvPr/>
        </p:nvSpPr>
        <p:spPr bwMode="auto">
          <a:xfrm flipH="1" flipV="1">
            <a:off x="6172200" y="4419600"/>
            <a:ext cx="381000" cy="18288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5" name="Line 9"/>
          <p:cNvSpPr>
            <a:spLocks noChangeShapeType="1"/>
          </p:cNvSpPr>
          <p:nvPr/>
        </p:nvSpPr>
        <p:spPr bwMode="auto">
          <a:xfrm flipV="1">
            <a:off x="5486400" y="3048000"/>
            <a:ext cx="533400" cy="30480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16746" name="Line 10"/>
          <p:cNvSpPr>
            <a:spLocks noChangeShapeType="1"/>
          </p:cNvSpPr>
          <p:nvPr/>
        </p:nvSpPr>
        <p:spPr bwMode="auto">
          <a:xfrm flipV="1">
            <a:off x="7239000" y="4419600"/>
            <a:ext cx="228600" cy="167640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1828800"/>
            <a:ext cx="8839200" cy="2392363"/>
          </a:xfrm>
        </p:spPr>
        <p:txBody>
          <a:bodyPr/>
          <a:lstStyle/>
          <a:p>
            <a:r>
              <a:rPr lang="en-US" altLang="en-US" b="1"/>
              <a:t>Karma</a:t>
            </a:r>
            <a:r>
              <a:rPr lang="en-US" altLang="en-US" sz="2000" b="1"/>
              <a:t>[</a:t>
            </a:r>
            <a:r>
              <a:rPr lang="en-US" altLang="en-US" sz="3200" b="1"/>
              <a:t>n</a:t>
            </a:r>
            <a:r>
              <a:rPr lang="en-US" altLang="en-US" sz="2000" b="1"/>
              <a:t>]</a:t>
            </a:r>
            <a:r>
              <a:rPr lang="en-US" altLang="en-US" b="1"/>
              <a:t> </a:t>
            </a:r>
            <a:br>
              <a:rPr lang="en-US" altLang="en-US" b="1"/>
            </a:br>
            <a:r>
              <a:rPr lang="en-US" altLang="en-US" b="1"/>
              <a:t>as natural spiritual law</a:t>
            </a:r>
            <a:br>
              <a:rPr lang="en-US" altLang="en-US" b="1"/>
            </a:br>
            <a:r>
              <a:rPr lang="en-US" altLang="en-US" b="1"/>
              <a:t>-- of cause and effect – </a:t>
            </a:r>
            <a:br>
              <a:rPr lang="en-US" altLang="en-US" b="1"/>
            </a:br>
            <a:r>
              <a:rPr lang="en-US" altLang="en-US" b="1"/>
              <a:t>determining destiny </a:t>
            </a:r>
            <a:br>
              <a:rPr lang="en-US" altLang="en-US" b="1"/>
            </a:br>
            <a:r>
              <a:rPr lang="en-US" altLang="en-US" b="1"/>
              <a:t>in </a:t>
            </a:r>
            <a:r>
              <a:rPr lang="en-US" altLang="en-US" b="1" i="1"/>
              <a:t>Samsara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Note:</a:t>
            </a:r>
          </a:p>
        </p:txBody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i="1">
                <a:solidFill>
                  <a:srgbClr val="0000FF"/>
                </a:solidFill>
              </a:rPr>
              <a:t>There are other causal contingencies that also affect life in samsara</a:t>
            </a:r>
          </a:p>
          <a:p>
            <a:pPr algn="ctr">
              <a:buFontTx/>
              <a:buNone/>
            </a:pPr>
            <a:endParaRPr lang="en-US" altLang="en-US" i="1">
              <a:solidFill>
                <a:srgbClr val="0000FF"/>
              </a:solidFill>
            </a:endParaRPr>
          </a:p>
          <a:p>
            <a:pPr algn="ctr">
              <a:buFontTx/>
              <a:buNone/>
            </a:pPr>
            <a:r>
              <a:rPr lang="en-US" altLang="en-US" i="1"/>
              <a:t>e.g.</a:t>
            </a:r>
          </a:p>
          <a:p>
            <a:pPr algn="ctr">
              <a:buFontTx/>
              <a:buNone/>
            </a:pPr>
            <a:r>
              <a:rPr lang="en-US" altLang="en-US" i="1"/>
              <a:t>Material world (exterior and interior)</a:t>
            </a:r>
          </a:p>
          <a:p>
            <a:pPr algn="ctr">
              <a:buFontTx/>
              <a:buNone/>
            </a:pPr>
            <a:r>
              <a:rPr lang="en-US" altLang="en-US" i="1"/>
              <a:t>Gods and planets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/>
              <a:t>Karma and its limits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2034381"/>
            <a:ext cx="6324600" cy="36576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487362"/>
          </a:xfrm>
        </p:spPr>
        <p:txBody>
          <a:bodyPr/>
          <a:lstStyle/>
          <a:p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/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1269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0" y="6096000"/>
            <a:ext cx="6096000" cy="762000"/>
          </a:xfrm>
          <a:solidFill>
            <a:schemeClr val="tx1"/>
          </a:solidFill>
        </p:spPr>
        <p:txBody>
          <a:bodyPr/>
          <a:lstStyle/>
          <a:p>
            <a:pPr algn="r">
              <a:buFontTx/>
              <a:buNone/>
            </a:pPr>
            <a:r>
              <a:rPr lang="en-US" altLang="en-US" b="1" i="1">
                <a:solidFill>
                  <a:srgbClr val="CC6600"/>
                </a:solidFill>
              </a:rPr>
              <a:t> = What is Seen with prajñā</a:t>
            </a:r>
          </a:p>
        </p:txBody>
      </p:sp>
      <p:sp>
        <p:nvSpPr>
          <p:cNvPr id="126980" name="Text Box 4"/>
          <p:cNvSpPr txBox="1">
            <a:spLocks noChangeArrowheads="1"/>
          </p:cNvSpPr>
          <p:nvPr/>
        </p:nvSpPr>
        <p:spPr bwMode="auto">
          <a:xfrm>
            <a:off x="838200" y="304800"/>
            <a:ext cx="67056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000" b="1">
                <a:latin typeface="Verdana" pitchFamily="34" charset="0"/>
              </a:rPr>
              <a:t>Second Important Doctrinal Formula</a:t>
            </a:r>
          </a:p>
        </p:txBody>
      </p:sp>
      <p:sp>
        <p:nvSpPr>
          <p:cNvPr id="126981" name="Rectangle 5"/>
          <p:cNvSpPr>
            <a:spLocks noChangeArrowheads="1"/>
          </p:cNvSpPr>
          <p:nvPr/>
        </p:nvSpPr>
        <p:spPr bwMode="auto">
          <a:xfrm rot="544536">
            <a:off x="914400" y="1981200"/>
            <a:ext cx="8004175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/>
              <a:t>THE</a:t>
            </a:r>
            <a:br>
              <a:rPr lang="en-US" altLang="en-US"/>
            </a:br>
            <a:r>
              <a:rPr lang="en-US" altLang="en-US" sz="4400" b="1">
                <a:solidFill>
                  <a:srgbClr val="0000FF"/>
                </a:solidFill>
              </a:rPr>
              <a:t>THREE  CHARACTERISTICS</a:t>
            </a:r>
            <a:r>
              <a:rPr lang="en-US" altLang="en-US" sz="440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en-US" sz="4400">
                <a:solidFill>
                  <a:srgbClr val="0000FF"/>
                </a:solidFill>
              </a:rPr>
              <a:t>of  Existence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400" b="1">
                <a:latin typeface="ReparteeSSK" pitchFamily="2" charset="0"/>
              </a:rPr>
              <a:t>Mark #1: Suffering</a:t>
            </a:r>
            <a:r>
              <a:rPr lang="en-US" altLang="en-US" sz="2400">
                <a:latin typeface="ReparteeSSK" pitchFamily="2" charset="0"/>
              </a:rPr>
              <a:t>                  </a:t>
            </a:r>
            <a:r>
              <a:rPr lang="en-US" altLang="en-US" sz="2400" b="1">
                <a:latin typeface="ReparteeSSK" pitchFamily="2" charset="0"/>
              </a:rPr>
              <a:t>Mark #2 Impermanence</a:t>
            </a:r>
          </a:p>
        </p:txBody>
      </p:sp>
      <p:pic>
        <p:nvPicPr>
          <p:cNvPr id="128003" name="Picture 3" descr="113-doctrine Dukkh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72"/>
          <a:stretch>
            <a:fillRect/>
          </a:stretch>
        </p:blipFill>
        <p:spPr>
          <a:xfrm>
            <a:off x="663575" y="1066800"/>
            <a:ext cx="3235325" cy="4743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8004" name="Picture 4" descr="117-dharma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286"/>
          <a:stretch>
            <a:fillRect/>
          </a:stretch>
        </p:blipFill>
        <p:spPr>
          <a:xfrm>
            <a:off x="4724400" y="1295400"/>
            <a:ext cx="4038600" cy="2393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600">
                <a:latin typeface="Verdana" pitchFamily="34" charset="0"/>
              </a:rPr>
              <a:t>Suffering and Impermanence:</a:t>
            </a:r>
            <a:r>
              <a:rPr lang="en-US" altLang="en-US" sz="3600" i="1">
                <a:latin typeface="Verdana" pitchFamily="34" charset="0"/>
              </a:rPr>
              <a:t> Facing Embodied Existence</a:t>
            </a:r>
          </a:p>
        </p:txBody>
      </p:sp>
      <p:pic>
        <p:nvPicPr>
          <p:cNvPr id="129027" name="Picture 3" descr="122-meditation MEd on body"/>
          <p:cNvPicPr>
            <a:picLocks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t="6429" b="3215"/>
          <a:stretch>
            <a:fillRect/>
          </a:stretch>
        </p:blipFill>
        <p:spPr>
          <a:xfrm>
            <a:off x="3505200" y="1371600"/>
            <a:ext cx="5410200" cy="31924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9028" name="Picture 4" descr="samsara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800" y="4038600"/>
            <a:ext cx="3898900" cy="24939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/>
              <a:t>Mark #3: No-Self/ego/soul</a:t>
            </a:r>
            <a:r>
              <a:rPr lang="en-US" altLang="en-US" sz="4000"/>
              <a:t/>
            </a:r>
            <a:br>
              <a:rPr lang="en-US" altLang="en-US" sz="4000"/>
            </a:br>
            <a:r>
              <a:rPr lang="en-US" altLang="en-US" sz="4000"/>
              <a:t>                                           </a:t>
            </a:r>
            <a:r>
              <a:rPr lang="en-US" altLang="en-US" sz="1800" b="1" i="1"/>
              <a:t>AN-ATMAN</a:t>
            </a:r>
          </a:p>
        </p:txBody>
      </p:sp>
      <p:pic>
        <p:nvPicPr>
          <p:cNvPr id="130051" name="Picture 3" descr="118-dharma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7" r="32915" b="2229"/>
          <a:stretch>
            <a:fillRect/>
          </a:stretch>
        </p:blipFill>
        <p:spPr>
          <a:xfrm>
            <a:off x="539750" y="990600"/>
            <a:ext cx="2882900" cy="5105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0053" name="Line 5"/>
          <p:cNvSpPr>
            <a:spLocks noChangeShapeType="1"/>
          </p:cNvSpPr>
          <p:nvPr/>
        </p:nvSpPr>
        <p:spPr bwMode="auto">
          <a:xfrm flipH="1">
            <a:off x="6096000" y="2514600"/>
            <a:ext cx="83820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4" name="Line 6"/>
          <p:cNvSpPr>
            <a:spLocks noChangeShapeType="1"/>
          </p:cNvSpPr>
          <p:nvPr/>
        </p:nvSpPr>
        <p:spPr bwMode="auto">
          <a:xfrm>
            <a:off x="7391400" y="2590800"/>
            <a:ext cx="1524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5" name="Line 7"/>
          <p:cNvSpPr>
            <a:spLocks noChangeShapeType="1"/>
          </p:cNvSpPr>
          <p:nvPr/>
        </p:nvSpPr>
        <p:spPr bwMode="auto">
          <a:xfrm>
            <a:off x="6096000" y="2819400"/>
            <a:ext cx="1676400" cy="1752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6" name="Line 8"/>
          <p:cNvSpPr>
            <a:spLocks noChangeShapeType="1"/>
          </p:cNvSpPr>
          <p:nvPr/>
        </p:nvSpPr>
        <p:spPr bwMode="auto">
          <a:xfrm flipH="1">
            <a:off x="5943600" y="3048000"/>
            <a:ext cx="220980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7" name="Line 9"/>
          <p:cNvSpPr>
            <a:spLocks noChangeShapeType="1"/>
          </p:cNvSpPr>
          <p:nvPr/>
        </p:nvSpPr>
        <p:spPr bwMode="auto">
          <a:xfrm>
            <a:off x="6324600" y="2286000"/>
            <a:ext cx="213360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8" name="Line 10"/>
          <p:cNvSpPr>
            <a:spLocks noChangeShapeType="1"/>
          </p:cNvSpPr>
          <p:nvPr/>
        </p:nvSpPr>
        <p:spPr bwMode="auto">
          <a:xfrm flipH="1">
            <a:off x="6324600" y="2057400"/>
            <a:ext cx="304800" cy="3200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59" name="Line 11"/>
          <p:cNvSpPr>
            <a:spLocks noChangeShapeType="1"/>
          </p:cNvSpPr>
          <p:nvPr/>
        </p:nvSpPr>
        <p:spPr bwMode="auto">
          <a:xfrm flipH="1" flipV="1">
            <a:off x="5486400" y="3505200"/>
            <a:ext cx="2819400" cy="152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0" name="Line 12"/>
          <p:cNvSpPr>
            <a:spLocks noChangeShapeType="1"/>
          </p:cNvSpPr>
          <p:nvPr/>
        </p:nvSpPr>
        <p:spPr bwMode="auto">
          <a:xfrm flipH="1">
            <a:off x="7162800" y="2438400"/>
            <a:ext cx="533400" cy="1828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1" name="Line 13"/>
          <p:cNvSpPr>
            <a:spLocks noChangeShapeType="1"/>
          </p:cNvSpPr>
          <p:nvPr/>
        </p:nvSpPr>
        <p:spPr bwMode="auto">
          <a:xfrm flipH="1" flipV="1">
            <a:off x="6324600" y="1981200"/>
            <a:ext cx="685800" cy="3581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2" name="Line 14"/>
          <p:cNvSpPr>
            <a:spLocks noChangeShapeType="1"/>
          </p:cNvSpPr>
          <p:nvPr/>
        </p:nvSpPr>
        <p:spPr bwMode="auto">
          <a:xfrm>
            <a:off x="7010400" y="2057400"/>
            <a:ext cx="1219200" cy="2590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3" name="Line 15"/>
          <p:cNvSpPr>
            <a:spLocks noChangeShapeType="1"/>
          </p:cNvSpPr>
          <p:nvPr/>
        </p:nvSpPr>
        <p:spPr bwMode="auto">
          <a:xfrm flipH="1">
            <a:off x="5257800" y="2514600"/>
            <a:ext cx="2895600" cy="3352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4" name="Line 16"/>
          <p:cNvSpPr>
            <a:spLocks noChangeShapeType="1"/>
          </p:cNvSpPr>
          <p:nvPr/>
        </p:nvSpPr>
        <p:spPr bwMode="auto">
          <a:xfrm>
            <a:off x="5791200" y="2133600"/>
            <a:ext cx="2438400" cy="3505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5" name="Line 17"/>
          <p:cNvSpPr>
            <a:spLocks noChangeShapeType="1"/>
          </p:cNvSpPr>
          <p:nvPr/>
        </p:nvSpPr>
        <p:spPr bwMode="auto">
          <a:xfrm>
            <a:off x="5562600" y="2667000"/>
            <a:ext cx="2895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6" name="Line 18"/>
          <p:cNvSpPr>
            <a:spLocks noChangeShapeType="1"/>
          </p:cNvSpPr>
          <p:nvPr/>
        </p:nvSpPr>
        <p:spPr bwMode="auto">
          <a:xfrm flipH="1" flipV="1">
            <a:off x="5257800" y="3124200"/>
            <a:ext cx="3048000" cy="838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7" name="Line 19"/>
          <p:cNvSpPr>
            <a:spLocks noChangeShapeType="1"/>
          </p:cNvSpPr>
          <p:nvPr/>
        </p:nvSpPr>
        <p:spPr bwMode="auto">
          <a:xfrm>
            <a:off x="6553200" y="2209800"/>
            <a:ext cx="1905000" cy="1371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30068" name="Text Box 20"/>
          <p:cNvSpPr txBox="1">
            <a:spLocks noChangeArrowheads="1"/>
          </p:cNvSpPr>
          <p:nvPr/>
        </p:nvSpPr>
        <p:spPr bwMode="auto">
          <a:xfrm>
            <a:off x="3733800" y="5446713"/>
            <a:ext cx="5181600" cy="1252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sz="1600" b="1"/>
              <a:t>Experiences produce the construction of an imagined “self”; acts on this delusion/existential ignorance with desire, producing attachment and so bondage in samsara</a:t>
            </a:r>
            <a:r>
              <a:rPr lang="en-US" altLang="en-US" sz="1200">
                <a:latin typeface="PalindromeSSK" pitchFamily="2" charset="0"/>
              </a:rPr>
              <a:t>. </a:t>
            </a:r>
          </a:p>
          <a:p>
            <a:endParaRPr lang="en-US" altLang="en-US" sz="1200">
              <a:latin typeface="PalindromeSSK" pitchFamily="2" charset="0"/>
            </a:endParaRPr>
          </a:p>
        </p:txBody>
      </p:sp>
      <p:sp>
        <p:nvSpPr>
          <p:cNvPr id="130069" name="Text Box 21"/>
          <p:cNvSpPr txBox="1">
            <a:spLocks noChangeArrowheads="1"/>
          </p:cNvSpPr>
          <p:nvPr/>
        </p:nvSpPr>
        <p:spPr bwMode="auto">
          <a:xfrm>
            <a:off x="6629400" y="3048000"/>
            <a:ext cx="6858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1200">
                <a:latin typeface="Verdana" pitchFamily="34" charset="0"/>
              </a:rPr>
              <a:t>“soul”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38" name="Picture 2" descr="Bihar Buddha, 600 CE"/>
          <p:cNvPicPr>
            <a:picLocks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" r="1418"/>
          <a:stretch>
            <a:fillRect/>
          </a:stretch>
        </p:blipFill>
        <p:spPr>
          <a:xfrm>
            <a:off x="1511300" y="152400"/>
            <a:ext cx="4381500" cy="6324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1139" name="Text Box 3"/>
          <p:cNvSpPr txBox="1">
            <a:spLocks noChangeArrowheads="1"/>
          </p:cNvSpPr>
          <p:nvPr/>
        </p:nvSpPr>
        <p:spPr bwMode="auto">
          <a:xfrm>
            <a:off x="6858000" y="4343400"/>
            <a:ext cx="1981200" cy="1693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dirty="0">
                <a:latin typeface="Verdana" pitchFamily="34" charset="0"/>
              </a:rPr>
              <a:t>Teaching:</a:t>
            </a:r>
          </a:p>
          <a:p>
            <a:pPr algn="ctr">
              <a:spcBef>
                <a:spcPct val="50000"/>
              </a:spcBef>
            </a:pPr>
            <a:r>
              <a:rPr lang="en-US" altLang="en-US" dirty="0">
                <a:latin typeface="Verdana" pitchFamily="34" charset="0"/>
              </a:rPr>
              <a:t>Buddhism as world’s first missionary religion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31075" name="Picture 3" descr="119-dharma Skandhas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229"/>
          <a:stretch>
            <a:fillRect/>
          </a:stretch>
        </p:blipFill>
        <p:spPr>
          <a:xfrm>
            <a:off x="533400" y="228600"/>
            <a:ext cx="8382000" cy="53641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1076" name="Text Box 4"/>
          <p:cNvSpPr txBox="1">
            <a:spLocks noChangeArrowheads="1"/>
          </p:cNvSpPr>
          <p:nvPr/>
        </p:nvSpPr>
        <p:spPr bwMode="auto">
          <a:xfrm>
            <a:off x="3962400" y="5181600"/>
            <a:ext cx="4343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>
              <a:latin typeface="Verdana" pitchFamily="34" charset="0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Buddhism as “Middle Way”</a:t>
            </a:r>
          </a:p>
        </p:txBody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algn="ctr">
              <a:buFontTx/>
              <a:buNone/>
            </a:pPr>
            <a:r>
              <a:rPr lang="en-US" altLang="en-US" sz="1600"/>
              <a:t>between</a:t>
            </a:r>
          </a:p>
          <a:p>
            <a:pPr algn="ctr"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Extreme Sensual Pleasure</a:t>
            </a:r>
          </a:p>
          <a:p>
            <a:pPr algn="ctr">
              <a:buFontTx/>
              <a:buNone/>
            </a:pPr>
            <a:r>
              <a:rPr lang="en-US" altLang="en-US" sz="1600"/>
              <a:t>LIFE IN THE PALACE</a:t>
            </a:r>
          </a:p>
          <a:p>
            <a:pPr algn="ctr">
              <a:buFontTx/>
              <a:buNone/>
            </a:pPr>
            <a:endParaRPr lang="en-US" altLang="en-US" sz="1600"/>
          </a:p>
          <a:p>
            <a:pPr algn="ctr">
              <a:buFontTx/>
              <a:buNone/>
            </a:pPr>
            <a:endParaRPr lang="en-US" altLang="en-US" sz="1600"/>
          </a:p>
          <a:p>
            <a:pPr algn="ctr">
              <a:buFontTx/>
              <a:buNone/>
            </a:pPr>
            <a:r>
              <a:rPr lang="en-US" altLang="en-US" sz="1600"/>
              <a:t>and</a:t>
            </a:r>
          </a:p>
          <a:p>
            <a:pPr algn="ctr">
              <a:buFontTx/>
              <a:buNone/>
            </a:pPr>
            <a:endParaRPr lang="en-US" altLang="en-US" sz="1600"/>
          </a:p>
          <a:p>
            <a:pPr algn="ctr">
              <a:buFontTx/>
              <a:buNone/>
            </a:pPr>
            <a:endParaRPr lang="en-US" altLang="en-US" sz="1600"/>
          </a:p>
          <a:p>
            <a:pPr algn="ctr">
              <a:buFontTx/>
              <a:buNone/>
            </a:pPr>
            <a:r>
              <a:rPr lang="en-US" altLang="en-US">
                <a:solidFill>
                  <a:schemeClr val="accent2"/>
                </a:solidFill>
              </a:rPr>
              <a:t>Extreme Ascetic Practices</a:t>
            </a:r>
          </a:p>
          <a:p>
            <a:pPr algn="ctr">
              <a:buFontTx/>
              <a:buNone/>
            </a:pPr>
            <a:r>
              <a:rPr lang="en-US" altLang="en-US" sz="1600"/>
              <a:t>LIFE OF STARVATION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"/>
          <p:cNvSpPr txBox="1">
            <a:spLocks noChangeArrowheads="1"/>
          </p:cNvSpPr>
          <p:nvPr/>
        </p:nvSpPr>
        <p:spPr bwMode="auto">
          <a:xfrm>
            <a:off x="1981200" y="2209800"/>
            <a:ext cx="3505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endParaRPr lang="en-US" altLang="en-US">
              <a:latin typeface="Webdings" pitchFamily="18" charset="2"/>
            </a:endParaRPr>
          </a:p>
        </p:txBody>
      </p:sp>
      <p:sp>
        <p:nvSpPr>
          <p:cNvPr id="72707" name="Text Box 3"/>
          <p:cNvSpPr txBox="1">
            <a:spLocks noChangeArrowheads="1"/>
          </p:cNvSpPr>
          <p:nvPr/>
        </p:nvSpPr>
        <p:spPr bwMode="auto">
          <a:xfrm>
            <a:off x="838200" y="457200"/>
            <a:ext cx="8077200" cy="6172200"/>
          </a:xfrm>
          <a:prstGeom prst="rect">
            <a:avLst/>
          </a:prstGeom>
          <a:solidFill>
            <a:srgbClr val="CCFFFF">
              <a:alpha val="84000"/>
            </a:srgbClr>
          </a:solidFill>
          <a:ln w="63500" cmpd="thickThin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en-US" sz="1200" b="1" dirty="0">
                <a:solidFill>
                  <a:srgbClr val="CC0000"/>
                </a:solidFill>
                <a:latin typeface="Verdana" pitchFamily="34" charset="0"/>
                <a:cs typeface="Mangal" pitchFamily="2" charset="0"/>
              </a:rPr>
              <a:t>BASIC BUDDHIST FORMULA</a:t>
            </a:r>
          </a:p>
          <a:p>
            <a:pPr algn="ctr"/>
            <a:endParaRPr lang="en-US" altLang="en-US" sz="1200" dirty="0">
              <a:solidFill>
                <a:srgbClr val="CC0000"/>
              </a:solidFill>
              <a:latin typeface="Verdana" pitchFamily="34" charset="0"/>
              <a:cs typeface="Mangal" pitchFamily="2" charset="0"/>
            </a:endParaRPr>
          </a:p>
          <a:p>
            <a:pPr algn="ctr"/>
            <a:endParaRPr lang="en-US" altLang="en-US" sz="800" dirty="0">
              <a:latin typeface="Verdana" pitchFamily="34" charset="0"/>
              <a:cs typeface="Mangal" pitchFamily="2" charset="0"/>
            </a:endParaRPr>
          </a:p>
          <a:p>
            <a:pPr algn="ctr"/>
            <a:endParaRPr lang="en-US" altLang="en-US" sz="800" dirty="0">
              <a:latin typeface="Verdana" pitchFamily="34" charset="0"/>
              <a:cs typeface="Mangal" pitchFamily="2" charset="0"/>
            </a:endParaRPr>
          </a:p>
          <a:p>
            <a:pPr algn="ctr"/>
            <a:r>
              <a:rPr lang="en-US" altLang="en-US" sz="3200" b="1" dirty="0">
                <a:latin typeface="Verdana" pitchFamily="34" charset="0"/>
                <a:cs typeface="Mangal" pitchFamily="2" charset="0"/>
              </a:rPr>
              <a:t>“Calm the Mind, Discern the Real”</a:t>
            </a:r>
          </a:p>
          <a:p>
            <a:endParaRPr lang="en-US" altLang="en-US" sz="2400" dirty="0">
              <a:latin typeface="Verdana" pitchFamily="34" charset="0"/>
              <a:cs typeface="Mangal" pitchFamily="2" charset="0"/>
            </a:endParaRPr>
          </a:p>
          <a:p>
            <a:endParaRPr lang="en-US" altLang="en-US" sz="1200" dirty="0">
              <a:latin typeface="Verdana" pitchFamily="34" charset="0"/>
              <a:cs typeface="Mangal" pitchFamily="2" charset="0"/>
            </a:endParaRPr>
          </a:p>
          <a:p>
            <a:endParaRPr lang="en-US" altLang="en-US" sz="800" dirty="0">
              <a:latin typeface="Verdana" pitchFamily="34" charset="0"/>
              <a:cs typeface="Mangal" pitchFamily="2" charset="0"/>
            </a:endParaRPr>
          </a:p>
          <a:p>
            <a:endParaRPr lang="en-US" altLang="en-US" sz="800" dirty="0">
              <a:latin typeface="Verdana" pitchFamily="34" charset="0"/>
              <a:cs typeface="Mangal" pitchFamily="2" charset="0"/>
            </a:endParaRPr>
          </a:p>
          <a:p>
            <a:endParaRPr lang="en-US" altLang="en-US" sz="1200" dirty="0">
              <a:latin typeface="Verdana" pitchFamily="34" charset="0"/>
              <a:cs typeface="Mangal" pitchFamily="2" charset="0"/>
            </a:endParaRPr>
          </a:p>
          <a:p>
            <a:endParaRPr lang="en-US" altLang="en-US" sz="1200" dirty="0">
              <a:latin typeface="Verdana" pitchFamily="34" charset="0"/>
              <a:cs typeface="Mangal" pitchFamily="2" charset="0"/>
            </a:endParaRPr>
          </a:p>
          <a:p>
            <a:endParaRPr lang="en-US" altLang="en-US" sz="1200" dirty="0">
              <a:latin typeface="Verdana" pitchFamily="34" charset="0"/>
              <a:cs typeface="Mangal" pitchFamily="2" charset="0"/>
            </a:endParaRPr>
          </a:p>
          <a:p>
            <a:r>
              <a:rPr lang="en-US" altLang="en-US" sz="1600" b="1" dirty="0">
                <a:latin typeface="Verdana" pitchFamily="34" charset="0"/>
                <a:cs typeface="Mangal" pitchFamily="2" charset="0"/>
              </a:rPr>
              <a:t>               </a:t>
            </a:r>
            <a:r>
              <a:rPr lang="en-US" altLang="en-US" sz="2400" b="1" dirty="0">
                <a:solidFill>
                  <a:srgbClr val="FF6600"/>
                </a:solidFill>
                <a:latin typeface="Verdana" pitchFamily="34" charset="0"/>
                <a:cs typeface="Mangal" pitchFamily="2" charset="0"/>
              </a:rPr>
              <a:t>Desire</a:t>
            </a:r>
            <a:r>
              <a:rPr lang="en-US" altLang="en-US" sz="1600" b="1" dirty="0">
                <a:latin typeface="Verdana" pitchFamily="34" charset="0"/>
                <a:cs typeface="Mangal" pitchFamily="2" charset="0"/>
              </a:rPr>
              <a:t>          </a:t>
            </a:r>
            <a:r>
              <a:rPr lang="en-US" altLang="en-US" sz="1400" dirty="0">
                <a:latin typeface="Verdana" pitchFamily="34" charset="0"/>
                <a:cs typeface="Mangal" pitchFamily="2" charset="0"/>
              </a:rPr>
              <a:t>[remedy: renunciation/detachment]</a:t>
            </a:r>
            <a:endParaRPr lang="en-US" altLang="en-US" sz="1400" b="1" dirty="0">
              <a:latin typeface="Verdana" pitchFamily="34" charset="0"/>
              <a:cs typeface="Mangal" pitchFamily="2" charset="0"/>
            </a:endParaRPr>
          </a:p>
          <a:p>
            <a:r>
              <a:rPr lang="en-US" altLang="en-US" sz="1200" i="1" dirty="0">
                <a:solidFill>
                  <a:srgbClr val="CC0000"/>
                </a:solidFill>
                <a:latin typeface="Verdana" pitchFamily="34" charset="0"/>
                <a:cs typeface="Mangal" pitchFamily="2" charset="0"/>
              </a:rPr>
              <a:t>       </a:t>
            </a:r>
            <a:r>
              <a:rPr lang="en-US" altLang="en-US" sz="1200" b="1" i="1" dirty="0">
                <a:solidFill>
                  <a:srgbClr val="CC0000"/>
                </a:solidFill>
                <a:latin typeface="Verdana" pitchFamily="34" charset="0"/>
                <a:cs typeface="Mangal" pitchFamily="2" charset="0"/>
              </a:rPr>
              <a:t>inflames</a:t>
            </a:r>
            <a:r>
              <a:rPr lang="en-US" altLang="en-US" sz="1200" b="1" dirty="0">
                <a:latin typeface="Verdana" pitchFamily="34" charset="0"/>
                <a:cs typeface="Mangal" pitchFamily="2" charset="0"/>
              </a:rPr>
              <a:t> </a:t>
            </a:r>
            <a:r>
              <a:rPr lang="en-US" altLang="en-US" sz="500" dirty="0">
                <a:latin typeface="Verdana" pitchFamily="34" charset="0"/>
                <a:cs typeface="Mangal" pitchFamily="2" charset="0"/>
              </a:rPr>
              <a:t>	</a:t>
            </a:r>
            <a:r>
              <a:rPr lang="en-US" altLang="en-US" sz="500" dirty="0" smtClean="0">
                <a:latin typeface="Verdana" pitchFamily="34" charset="0"/>
                <a:cs typeface="Mangal" pitchFamily="2" charset="0"/>
              </a:rPr>
              <a:t>        </a:t>
            </a:r>
            <a:r>
              <a:rPr lang="en-US" altLang="en-US" sz="1200" dirty="0" smtClean="0">
                <a:latin typeface="Verdana" pitchFamily="34" charset="0"/>
                <a:cs typeface="Mangal" pitchFamily="2" charset="0"/>
              </a:rPr>
              <a:t> </a:t>
            </a:r>
            <a:r>
              <a:rPr lang="en-US" altLang="en-US" sz="1200" b="1" i="1" dirty="0">
                <a:solidFill>
                  <a:srgbClr val="CC0000"/>
                </a:solidFill>
              </a:rPr>
              <a:t>inflames</a:t>
            </a:r>
            <a:endParaRPr lang="en-US" altLang="en-US" sz="1200" dirty="0">
              <a:cs typeface="Mangal" pitchFamily="2" charset="0"/>
            </a:endParaRPr>
          </a:p>
          <a:p>
            <a:endParaRPr lang="en-US" altLang="en-US" sz="500" dirty="0">
              <a:cs typeface="Mangal" pitchFamily="2" charset="0"/>
            </a:endParaRPr>
          </a:p>
          <a:p>
            <a:r>
              <a:rPr lang="en-US" altLang="en-US" sz="500" dirty="0">
                <a:latin typeface="Verdana" pitchFamily="34" charset="0"/>
                <a:cs typeface="Mangal" pitchFamily="2" charset="0"/>
              </a:rPr>
              <a:t>	</a:t>
            </a:r>
            <a:endParaRPr lang="en-US" altLang="en-US" sz="500" b="1" dirty="0">
              <a:latin typeface="Verdana" pitchFamily="34" charset="0"/>
              <a:cs typeface="Mangal" pitchFamily="2" charset="0"/>
            </a:endParaRPr>
          </a:p>
          <a:p>
            <a:r>
              <a:rPr lang="en-US" altLang="en-US" sz="1600" b="1" dirty="0">
                <a:latin typeface="Verdana" pitchFamily="34" charset="0"/>
                <a:cs typeface="Mangal" pitchFamily="2" charset="0"/>
              </a:rPr>
              <a:t>            </a:t>
            </a:r>
            <a:r>
              <a:rPr lang="en-US" altLang="en-US" sz="2000" b="1" dirty="0">
                <a:solidFill>
                  <a:srgbClr val="0099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Mangal" pitchFamily="2" charset="0"/>
              </a:rPr>
              <a:t>Ignorance</a:t>
            </a:r>
            <a:r>
              <a:rPr lang="en-US" altLang="en-US" sz="1600" b="1" dirty="0">
                <a:latin typeface="Verdana" pitchFamily="34" charset="0"/>
                <a:cs typeface="Mangal" pitchFamily="2" charset="0"/>
              </a:rPr>
              <a:t>       </a:t>
            </a:r>
            <a:r>
              <a:rPr lang="en-US" altLang="en-US" sz="1400" dirty="0">
                <a:latin typeface="Verdana" pitchFamily="34" charset="0"/>
                <a:cs typeface="Mangal" pitchFamily="2" charset="0"/>
              </a:rPr>
              <a:t>[remedy= meditation</a:t>
            </a:r>
            <a:r>
              <a:rPr lang="en-US" altLang="en-US" sz="1400" dirty="0">
                <a:latin typeface="Verdana" pitchFamily="34" charset="0"/>
                <a:cs typeface="Mangal" pitchFamily="2" charset="0"/>
                <a:sym typeface="Wingdings 3" pitchFamily="18" charset="2"/>
              </a:rPr>
              <a:t></a:t>
            </a:r>
            <a:r>
              <a:rPr lang="en-US" altLang="en-US" sz="1400" dirty="0">
                <a:latin typeface="Verdana" pitchFamily="34" charset="0"/>
                <a:cs typeface="Mangal" pitchFamily="2" charset="0"/>
              </a:rPr>
              <a:t> </a:t>
            </a:r>
            <a:r>
              <a:rPr lang="en-US" altLang="en-US" sz="1400" b="1" dirty="0">
                <a:latin typeface="Verdana" pitchFamily="34" charset="0"/>
                <a:cs typeface="Mangal" pitchFamily="2" charset="0"/>
              </a:rPr>
              <a:t>prajna</a:t>
            </a:r>
            <a:r>
              <a:rPr lang="en-US" altLang="en-US" sz="1400" dirty="0">
                <a:latin typeface="Verdana" pitchFamily="34" charset="0"/>
                <a:cs typeface="Mangal" pitchFamily="2" charset="0"/>
              </a:rPr>
              <a:t>]</a:t>
            </a:r>
            <a:endParaRPr lang="en-US" altLang="en-US" sz="1400" b="1" dirty="0">
              <a:latin typeface="Verdana" pitchFamily="34" charset="0"/>
              <a:cs typeface="Mangal" pitchFamily="2" charset="0"/>
            </a:endParaRPr>
          </a:p>
          <a:p>
            <a:pPr algn="ctr"/>
            <a:r>
              <a:rPr lang="en-US" altLang="en-US" sz="1200" dirty="0">
                <a:latin typeface="Verdana" pitchFamily="34" charset="0"/>
                <a:cs typeface="Mangal" pitchFamily="2" charset="0"/>
              </a:rPr>
              <a:t> </a:t>
            </a:r>
          </a:p>
        </p:txBody>
      </p:sp>
      <p:sp>
        <p:nvSpPr>
          <p:cNvPr id="72708" name="Line 4"/>
          <p:cNvSpPr>
            <a:spLocks noChangeShapeType="1"/>
          </p:cNvSpPr>
          <p:nvPr/>
        </p:nvSpPr>
        <p:spPr bwMode="auto">
          <a:xfrm flipV="1">
            <a:off x="1905000" y="3276600"/>
            <a:ext cx="3810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09" name="Line 5"/>
          <p:cNvSpPr>
            <a:spLocks noChangeShapeType="1"/>
          </p:cNvSpPr>
          <p:nvPr/>
        </p:nvSpPr>
        <p:spPr bwMode="auto">
          <a:xfrm>
            <a:off x="2819400" y="3276600"/>
            <a:ext cx="228600" cy="457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0" name="Oval 6"/>
          <p:cNvSpPr>
            <a:spLocks noChangeArrowheads="1"/>
          </p:cNvSpPr>
          <p:nvPr/>
        </p:nvSpPr>
        <p:spPr bwMode="auto">
          <a:xfrm rot="-196740">
            <a:off x="1604963" y="2809875"/>
            <a:ext cx="1898650" cy="1447800"/>
          </a:xfrm>
          <a:prstGeom prst="ellips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>
              <a:solidFill>
                <a:srgbClr val="CC0000"/>
              </a:solidFill>
              <a:latin typeface="Webdings" pitchFamily="18" charset="2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altLang="en-US" sz="2400"/>
              <a:t/>
            </a:r>
            <a:br>
              <a:rPr lang="en-US" altLang="en-US" sz="2400"/>
            </a:br>
            <a:r>
              <a:rPr lang="en-US" altLang="en-US" sz="2400"/>
              <a:t>			</a:t>
            </a:r>
            <a:r>
              <a:rPr lang="en-US" altLang="en-US" sz="4000"/>
              <a:t/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457200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  <a:buFontTx/>
              <a:buNone/>
            </a:pPr>
            <a:r>
              <a:rPr lang="en-US" altLang="en-US" sz="4800" u="sng" dirty="0" smtClean="0">
                <a:latin typeface="+mj-lt"/>
              </a:rPr>
              <a:t>Next week</a:t>
            </a:r>
          </a:p>
          <a:p>
            <a:pPr algn="ctr">
              <a:lnSpc>
                <a:spcPct val="90000"/>
              </a:lnSpc>
              <a:buFontTx/>
              <a:buNone/>
            </a:pPr>
            <a:endParaRPr lang="en-US" altLang="en-US" sz="4800" dirty="0" smtClean="0">
              <a:latin typeface="+mj-lt"/>
            </a:endParaRPr>
          </a:p>
          <a:p>
            <a:pPr algn="ctr">
              <a:lnSpc>
                <a:spcPct val="90000"/>
              </a:lnSpc>
              <a:buFontTx/>
              <a:buNone/>
            </a:pPr>
            <a:r>
              <a:rPr lang="en-US" altLang="en-US" sz="4800" dirty="0" err="1" smtClean="0">
                <a:latin typeface="+mj-lt"/>
              </a:rPr>
              <a:t>Mahâyâna</a:t>
            </a:r>
            <a:r>
              <a:rPr lang="en-US" altLang="en-US" sz="4800" dirty="0" smtClean="0">
                <a:latin typeface="+mj-lt"/>
              </a:rPr>
              <a:t> </a:t>
            </a:r>
            <a:r>
              <a:rPr lang="en-US" altLang="en-US" sz="4800" dirty="0">
                <a:latin typeface="+mj-lt"/>
              </a:rPr>
              <a:t>Buddhism</a:t>
            </a:r>
          </a:p>
          <a:p>
            <a:pPr algn="r">
              <a:lnSpc>
                <a:spcPct val="90000"/>
              </a:lnSpc>
              <a:buFontTx/>
              <a:buNone/>
            </a:pPr>
            <a:r>
              <a:rPr lang="en-US" altLang="en-US" dirty="0">
                <a:latin typeface="ReparteeSSK" pitchFamily="2" charset="0"/>
              </a:rPr>
              <a:t/>
            </a:r>
            <a:br>
              <a:rPr lang="en-US" altLang="en-US" dirty="0">
                <a:latin typeface="ReparteeSSK" pitchFamily="2" charset="0"/>
              </a:rPr>
            </a:br>
            <a:endParaRPr lang="en-US" altLang="en-US" sz="2000" dirty="0">
              <a:latin typeface="ReparteeSSK" pitchFamily="2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5257800"/>
            <a:ext cx="8229600" cy="1143000"/>
          </a:xfrm>
        </p:spPr>
        <p:txBody>
          <a:bodyPr/>
          <a:lstStyle/>
          <a:p>
            <a:r>
              <a:rPr lang="en-US" altLang="en-US" sz="4000" dirty="0">
                <a:solidFill>
                  <a:schemeClr val="accent2"/>
                </a:solidFill>
              </a:rPr>
              <a:t>Evolution of the St</a:t>
            </a:r>
            <a:r>
              <a:rPr lang="en-US" altLang="en-US" sz="4000" dirty="0">
                <a:solidFill>
                  <a:schemeClr val="accent2"/>
                </a:solidFill>
                <a:cs typeface="Arial" charset="0"/>
              </a:rPr>
              <a:t>ūpa</a:t>
            </a:r>
            <a:br>
              <a:rPr lang="en-US" altLang="en-US" sz="4000" dirty="0">
                <a:solidFill>
                  <a:schemeClr val="accent2"/>
                </a:solidFill>
                <a:cs typeface="Arial" charset="0"/>
              </a:rPr>
            </a:br>
            <a:endParaRPr lang="en-US" altLang="en-US" sz="4000" dirty="0">
              <a:solidFill>
                <a:schemeClr val="accent2"/>
              </a:solidFill>
              <a:cs typeface="Arial" charset="0"/>
            </a:endParaRPr>
          </a:p>
        </p:txBody>
      </p:sp>
      <p:pic>
        <p:nvPicPr>
          <p:cNvPr id="94211" name="Picture 3" descr="068_stupa_india_china"/>
          <p:cNvPicPr>
            <a:picLocks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25153" r="4580" b="6288"/>
          <a:stretch/>
        </p:blipFill>
        <p:spPr>
          <a:xfrm>
            <a:off x="624688" y="738185"/>
            <a:ext cx="7731661" cy="41386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4212" name="Rectangle 4"/>
          <p:cNvSpPr>
            <a:spLocks noChangeArrowheads="1"/>
          </p:cNvSpPr>
          <p:nvPr/>
        </p:nvSpPr>
        <p:spPr bwMode="auto">
          <a:xfrm>
            <a:off x="762000" y="4876800"/>
            <a:ext cx="7162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en-US" dirty="0">
                <a:solidFill>
                  <a:schemeClr val="tx2"/>
                </a:solidFill>
                <a:latin typeface="Verdana" pitchFamily="34" charset="0"/>
              </a:rPr>
              <a:t>         India  	         </a:t>
            </a:r>
            <a:r>
              <a:rPr lang="en-US" altLang="en-US" dirty="0" err="1">
                <a:solidFill>
                  <a:schemeClr val="tx2"/>
                </a:solidFill>
                <a:latin typeface="Verdana" pitchFamily="34" charset="0"/>
              </a:rPr>
              <a:t>Gandhara</a:t>
            </a:r>
            <a:r>
              <a:rPr lang="en-US" altLang="en-US" dirty="0">
                <a:solidFill>
                  <a:schemeClr val="tx2"/>
                </a:solidFill>
                <a:latin typeface="Verdana" pitchFamily="34" charset="0"/>
              </a:rPr>
              <a:t>       China            Japan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28600" y="152400"/>
            <a:ext cx="655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Stūpa: Relics and Symbolic Presence of the Buddha</a:t>
            </a:r>
            <a:endPara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429000"/>
            <a:ext cx="2819400" cy="1873935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46"/>
          <a:stretch/>
        </p:blipFill>
        <p:spPr>
          <a:xfrm>
            <a:off x="5486400" y="228600"/>
            <a:ext cx="3459933" cy="24150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611" y="4038600"/>
            <a:ext cx="4445000" cy="27051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990600"/>
            <a:ext cx="2283524" cy="357985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28600"/>
            <a:ext cx="1752600" cy="266357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09600" y="5715000"/>
            <a:ext cx="3352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Stupas in the Himalayas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000367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82" name="Picture 10" descr="Todd_20"/>
          <p:cNvPicPr>
            <a:picLocks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152400"/>
            <a:ext cx="1981200" cy="2971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4" name="Picture 12" descr="Wandering"/>
          <p:cNvPicPr>
            <a:picLocks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67400" y="228600"/>
            <a:ext cx="2573338" cy="21859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5" name="Picture 13" descr="168-samgha"/>
          <p:cNvPicPr>
            <a:picLocks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533400"/>
            <a:ext cx="1852613" cy="28956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4287" name="Picture 15" descr="Todd_3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495800"/>
            <a:ext cx="37338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288" name="Text Box 16"/>
          <p:cNvSpPr txBox="1">
            <a:spLocks noChangeArrowheads="1"/>
          </p:cNvSpPr>
          <p:nvPr/>
        </p:nvSpPr>
        <p:spPr bwMode="auto">
          <a:xfrm>
            <a:off x="152400" y="3733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400" b="1"/>
              <a:t>Refuge II: Sangha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3124200"/>
            <a:ext cx="1995555" cy="29933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851" y="381000"/>
            <a:ext cx="3962399" cy="2971800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3276600"/>
            <a:ext cx="2420493" cy="3103196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2895600"/>
            <a:ext cx="2519892" cy="3779839"/>
          </a:xfrm>
        </p:spPr>
      </p:pic>
      <p:pic>
        <p:nvPicPr>
          <p:cNvPr id="141314" name="Picture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362200" cy="35637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32167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52400"/>
            <a:ext cx="2463546" cy="165277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047999"/>
            <a:ext cx="4346400" cy="252298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4419600"/>
            <a:ext cx="3243521" cy="2187575"/>
          </a:xfrm>
        </p:spPr>
      </p:pic>
      <p:pic>
        <p:nvPicPr>
          <p:cNvPr id="12" name="Content Placeholder 11"/>
          <p:cNvPicPr>
            <a:picLocks noGrp="1" noChangeAspect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228600"/>
            <a:ext cx="1929003" cy="3100827"/>
          </a:xfrm>
        </p:spPr>
      </p:pic>
    </p:spTree>
    <p:extLst>
      <p:ext uri="{BB962C8B-B14F-4D97-AF65-F5344CB8AC3E}">
        <p14:creationId xmlns:p14="http://schemas.microsoft.com/office/powerpoint/2010/main" val="15334863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52400"/>
            <a:ext cx="4195762" cy="2797175"/>
          </a:xfrm>
        </p:spPr>
      </p:pic>
      <p:pic>
        <p:nvPicPr>
          <p:cNvPr id="140290" name="Picture 2"/>
          <p:cNvPicPr>
            <a:picLocks noGrp="1" noChangeAspect="1" noChangeArrowheads="1"/>
          </p:cNvPicPr>
          <p:nvPr>
            <p:ph sz="quarter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"/>
          <a:stretch/>
        </p:blipFill>
        <p:spPr bwMode="auto">
          <a:xfrm>
            <a:off x="1466660" y="2819400"/>
            <a:ext cx="5543739" cy="39000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36276114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3586</TotalTime>
  <Words>267</Words>
  <Application>Microsoft Office PowerPoint</Application>
  <PresentationFormat>On-screen Show (4:3)</PresentationFormat>
  <Paragraphs>97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Arial</vt:lpstr>
      <vt:lpstr>Verdana</vt:lpstr>
      <vt:lpstr>Wingdings</vt:lpstr>
      <vt:lpstr>ReparteeSSK</vt:lpstr>
      <vt:lpstr>PalindromeSSK</vt:lpstr>
      <vt:lpstr>Webdings</vt:lpstr>
      <vt:lpstr>Mangal</vt:lpstr>
      <vt:lpstr>Wingdings 3</vt:lpstr>
      <vt:lpstr>ＭＳ Ｐゴシック</vt:lpstr>
      <vt:lpstr>Default Design</vt:lpstr>
      <vt:lpstr>Buddhism</vt:lpstr>
      <vt:lpstr>Refuge I: Buddha</vt:lpstr>
      <vt:lpstr>PowerPoint Presentation</vt:lpstr>
      <vt:lpstr>Evolution of the Stūpa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Refuge III: Dharma  [Teachings]</vt:lpstr>
      <vt:lpstr>PowerPoint Presentation</vt:lpstr>
      <vt:lpstr>1. Duhkha</vt:lpstr>
      <vt:lpstr>2. Trishna “thirst” “craving” “desire”   Desire is the cause of suffering</vt:lpstr>
      <vt:lpstr>3. Nirodha “cessation”  This desiring, and hence suffering, can be ended. </vt:lpstr>
      <vt:lpstr>TRUTH 4: There is a Path  [to end suffering] </vt:lpstr>
      <vt:lpstr>8-FOLD PATH</vt:lpstr>
      <vt:lpstr>Samsāra  “the world” of rebirth and redeath</vt:lpstr>
      <vt:lpstr>PowerPoint Presentation</vt:lpstr>
      <vt:lpstr>Hell for Adulterers  &amp;  Bhutas (hungry ghosts)</vt:lpstr>
      <vt:lpstr>PowerPoint Presentation</vt:lpstr>
      <vt:lpstr>Heaven and its downside: Asuras</vt:lpstr>
      <vt:lpstr>Klesha-s “poisons” of embodied existence”</vt:lpstr>
      <vt:lpstr>Karma[n]  as natural spiritual law -- of cause and effect –  determining destiny  in Samsara</vt:lpstr>
      <vt:lpstr>Note:</vt:lpstr>
      <vt:lpstr>Karma and its limits</vt:lpstr>
      <vt:lpstr>     </vt:lpstr>
      <vt:lpstr>Mark #1: Suffering                  Mark #2 Impermanence</vt:lpstr>
      <vt:lpstr>Suffering and Impermanence: Facing Embodied Existence</vt:lpstr>
      <vt:lpstr>Mark #3: No-Self/ego/soul                                            AN-ATMAN</vt:lpstr>
      <vt:lpstr>PowerPoint Presentation</vt:lpstr>
      <vt:lpstr>Buddhism as “Middle Way”</vt:lpstr>
      <vt:lpstr>PowerPoint Presentation</vt:lpstr>
      <vt:lpstr>    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World Religions</dc:title>
  <dc:creator>Prof. Todd Lewis</dc:creator>
  <cp:lastModifiedBy>Todd Lewis</cp:lastModifiedBy>
  <cp:revision>27</cp:revision>
  <dcterms:created xsi:type="dcterms:W3CDTF">2009-02-14T20:15:15Z</dcterms:created>
  <dcterms:modified xsi:type="dcterms:W3CDTF">2015-07-04T04:29:23Z</dcterms:modified>
</cp:coreProperties>
</file>